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71" r:id="rId14"/>
    <p:sldId id="272" r:id="rId15"/>
    <p:sldId id="273" r:id="rId16"/>
    <p:sldId id="267" r:id="rId17"/>
    <p:sldId id="274"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46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74ADA5-8283-644F-8E94-5D1E4957E8DE}" type="datetimeFigureOut">
              <a:rPr lang="en-US" smtClean="0"/>
              <a:t>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C20AE9-DF01-9D49-8DD8-ABDEA628A238}" type="slidenum">
              <a:rPr lang="en-US" smtClean="0"/>
              <a:t>‹#›</a:t>
            </a:fld>
            <a:endParaRPr lang="en-US"/>
          </a:p>
        </p:txBody>
      </p:sp>
    </p:spTree>
    <p:extLst>
      <p:ext uri="{BB962C8B-B14F-4D97-AF65-F5344CB8AC3E}">
        <p14:creationId xmlns:p14="http://schemas.microsoft.com/office/powerpoint/2010/main" val="1266690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extreme wide shot of Beaver Stadium not only shows the audience where we are, but also how large it is.</a:t>
            </a:r>
          </a:p>
          <a:p>
            <a:r>
              <a:rPr lang="en-US" dirty="0" smtClean="0"/>
              <a:t>This wide shot of a ballroom lets you familiarize yourself with the location, the ambiance of the room (formal, warm), the nature of the activity happening (a party) and how crowded it is (quite crowded).</a:t>
            </a:r>
            <a:endParaRPr lang="en-US" dirty="0"/>
          </a:p>
        </p:txBody>
      </p:sp>
      <p:sp>
        <p:nvSpPr>
          <p:cNvPr id="4" name="Slide Number Placeholder 3"/>
          <p:cNvSpPr>
            <a:spLocks noGrp="1"/>
          </p:cNvSpPr>
          <p:nvPr>
            <p:ph type="sldNum" sz="quarter" idx="10"/>
          </p:nvPr>
        </p:nvSpPr>
        <p:spPr/>
        <p:txBody>
          <a:bodyPr/>
          <a:lstStyle/>
          <a:p>
            <a:fld id="{D5C20AE9-DF01-9D49-8DD8-ABDEA628A238}" type="slidenum">
              <a:rPr lang="en-US" smtClean="0"/>
              <a:t>5</a:t>
            </a:fld>
            <a:endParaRPr lang="en-US"/>
          </a:p>
        </p:txBody>
      </p:sp>
    </p:spTree>
    <p:extLst>
      <p:ext uri="{BB962C8B-B14F-4D97-AF65-F5344CB8AC3E}">
        <p14:creationId xmlns:p14="http://schemas.microsoft.com/office/powerpoint/2010/main" val="1488245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20AE9-DF01-9D49-8DD8-ABDEA628A238}" type="slidenum">
              <a:rPr lang="en-US" smtClean="0"/>
              <a:t>15</a:t>
            </a:fld>
            <a:endParaRPr lang="en-US"/>
          </a:p>
        </p:txBody>
      </p:sp>
    </p:spTree>
    <p:extLst>
      <p:ext uri="{BB962C8B-B14F-4D97-AF65-F5344CB8AC3E}">
        <p14:creationId xmlns:p14="http://schemas.microsoft.com/office/powerpoint/2010/main" val="3290618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pick a side to film a conversation, visualize an invisible line along the two actors’ eye lines. The camera is not allowed to cross that line. This is so that Actor A on the left is always on the left, and Actor B on the right is always on the right. If you cross the line, suddenly Actor A will be on the left in one shot, and Actor B will also be on the left in another. It will feel wrong to the audience and may disorient them.</a:t>
            </a:r>
            <a:endParaRPr lang="en-US" dirty="0"/>
          </a:p>
        </p:txBody>
      </p:sp>
      <p:sp>
        <p:nvSpPr>
          <p:cNvPr id="4" name="Slide Number Placeholder 3"/>
          <p:cNvSpPr>
            <a:spLocks noGrp="1"/>
          </p:cNvSpPr>
          <p:nvPr>
            <p:ph type="sldNum" sz="quarter" idx="10"/>
          </p:nvPr>
        </p:nvSpPr>
        <p:spPr/>
        <p:txBody>
          <a:bodyPr/>
          <a:lstStyle/>
          <a:p>
            <a:fld id="{D5C20AE9-DF01-9D49-8DD8-ABDEA628A238}" type="slidenum">
              <a:rPr lang="en-US" smtClean="0"/>
              <a:t>16</a:t>
            </a:fld>
            <a:endParaRPr lang="en-US"/>
          </a:p>
        </p:txBody>
      </p:sp>
    </p:spTree>
    <p:extLst>
      <p:ext uri="{BB962C8B-B14F-4D97-AF65-F5344CB8AC3E}">
        <p14:creationId xmlns:p14="http://schemas.microsoft.com/office/powerpoint/2010/main" val="1309351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pick a side to film a conversation, visualize an invisible line along the two actors’ eye lines. The camera is not allowed to cross that line. This is so that Actor A on the left is always on the left, and Actor B on the right is always on the right. If you cross the line, suddenly Actor A will be on the left in one shot, and Actor B will also be on the left in another. It will feel wrong to the audience and may disorient them.</a:t>
            </a:r>
            <a:endParaRPr lang="en-US" dirty="0"/>
          </a:p>
        </p:txBody>
      </p:sp>
      <p:sp>
        <p:nvSpPr>
          <p:cNvPr id="4" name="Slide Number Placeholder 3"/>
          <p:cNvSpPr>
            <a:spLocks noGrp="1"/>
          </p:cNvSpPr>
          <p:nvPr>
            <p:ph type="sldNum" sz="quarter" idx="10"/>
          </p:nvPr>
        </p:nvSpPr>
        <p:spPr/>
        <p:txBody>
          <a:bodyPr/>
          <a:lstStyle/>
          <a:p>
            <a:fld id="{D5C20AE9-DF01-9D49-8DD8-ABDEA628A238}" type="slidenum">
              <a:rPr lang="en-US" smtClean="0"/>
              <a:t>17</a:t>
            </a:fld>
            <a:endParaRPr lang="en-US"/>
          </a:p>
        </p:txBody>
      </p:sp>
    </p:spTree>
    <p:extLst>
      <p:ext uri="{BB962C8B-B14F-4D97-AF65-F5344CB8AC3E}">
        <p14:creationId xmlns:p14="http://schemas.microsoft.com/office/powerpoint/2010/main" val="349650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creating your storyboard, you need to choose and indicate the content, order, size and angle of your shots, as well as the camera movement. If you will have voiceovers, you can also write down what section of the voiceovers will be heard over which shot.</a:t>
            </a:r>
            <a:endParaRPr lang="en-US" dirty="0"/>
          </a:p>
        </p:txBody>
      </p:sp>
      <p:sp>
        <p:nvSpPr>
          <p:cNvPr id="4" name="Slide Number Placeholder 3"/>
          <p:cNvSpPr>
            <a:spLocks noGrp="1"/>
          </p:cNvSpPr>
          <p:nvPr>
            <p:ph type="sldNum" sz="quarter" idx="10"/>
          </p:nvPr>
        </p:nvSpPr>
        <p:spPr/>
        <p:txBody>
          <a:bodyPr/>
          <a:lstStyle/>
          <a:p>
            <a:fld id="{D5C20AE9-DF01-9D49-8DD8-ABDEA628A238}" type="slidenum">
              <a:rPr lang="en-US" smtClean="0"/>
              <a:t>19</a:t>
            </a:fld>
            <a:endParaRPr lang="en-US"/>
          </a:p>
        </p:txBody>
      </p:sp>
    </p:spTree>
    <p:extLst>
      <p:ext uri="{BB962C8B-B14F-4D97-AF65-F5344CB8AC3E}">
        <p14:creationId xmlns:p14="http://schemas.microsoft.com/office/powerpoint/2010/main" val="333859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TV shows use establishing shots, like this iconic one from Seinfeld, at the beginning of scenes to let the audience know where the scene is taking place.</a:t>
            </a:r>
          </a:p>
          <a:p>
            <a:r>
              <a:rPr lang="en-US" dirty="0" smtClean="0"/>
              <a:t>This wide shot from 127 Hours shows how insignificant </a:t>
            </a:r>
            <a:r>
              <a:rPr lang="en-US" dirty="0" err="1" smtClean="0"/>
              <a:t>Aron</a:t>
            </a:r>
            <a:r>
              <a:rPr lang="en-US" dirty="0" smtClean="0"/>
              <a:t> is compared to nature, which is certainly relevant within the context of the plot.</a:t>
            </a:r>
            <a:endParaRPr lang="en-US" dirty="0"/>
          </a:p>
        </p:txBody>
      </p:sp>
      <p:sp>
        <p:nvSpPr>
          <p:cNvPr id="4" name="Slide Number Placeholder 3"/>
          <p:cNvSpPr>
            <a:spLocks noGrp="1"/>
          </p:cNvSpPr>
          <p:nvPr>
            <p:ph type="sldNum" sz="quarter" idx="10"/>
          </p:nvPr>
        </p:nvSpPr>
        <p:spPr/>
        <p:txBody>
          <a:bodyPr/>
          <a:lstStyle/>
          <a:p>
            <a:fld id="{D5C20AE9-DF01-9D49-8DD8-ABDEA628A238}" type="slidenum">
              <a:rPr lang="en-US" smtClean="0"/>
              <a:t>6</a:t>
            </a:fld>
            <a:endParaRPr lang="en-US"/>
          </a:p>
        </p:txBody>
      </p:sp>
    </p:spTree>
    <p:extLst>
      <p:ext uri="{BB962C8B-B14F-4D97-AF65-F5344CB8AC3E}">
        <p14:creationId xmlns:p14="http://schemas.microsoft.com/office/powerpoint/2010/main" val="146049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shot allows the audience to get the full scope of what </a:t>
            </a:r>
            <a:r>
              <a:rPr lang="en-US" dirty="0" err="1" smtClean="0"/>
              <a:t>Katniss</a:t>
            </a:r>
            <a:r>
              <a:rPr lang="en-US" dirty="0" smtClean="0"/>
              <a:t> is doing (shooting an arrow), while also keeping the focus completely on </a:t>
            </a:r>
            <a:r>
              <a:rPr lang="en-US" dirty="0" err="1" smtClean="0"/>
              <a:t>Katniss</a:t>
            </a:r>
            <a:r>
              <a:rPr lang="en-US" dirty="0" smtClean="0"/>
              <a:t>.</a:t>
            </a:r>
            <a:br>
              <a:rPr lang="en-US" dirty="0" smtClean="0"/>
            </a:br>
            <a:r>
              <a:rPr lang="en-US" dirty="0" smtClean="0"/>
              <a:t>Although there is a lot of empty space in this shot, it is clear that Cobb is the subject. It allows the audience to be more familiar with his surroundings as he is moving.</a:t>
            </a:r>
            <a:endParaRPr lang="en-US" dirty="0"/>
          </a:p>
        </p:txBody>
      </p:sp>
      <p:sp>
        <p:nvSpPr>
          <p:cNvPr id="4" name="Slide Number Placeholder 3"/>
          <p:cNvSpPr>
            <a:spLocks noGrp="1"/>
          </p:cNvSpPr>
          <p:nvPr>
            <p:ph type="sldNum" sz="quarter" idx="10"/>
          </p:nvPr>
        </p:nvSpPr>
        <p:spPr/>
        <p:txBody>
          <a:bodyPr/>
          <a:lstStyle/>
          <a:p>
            <a:fld id="{D5C20AE9-DF01-9D49-8DD8-ABDEA628A238}" type="slidenum">
              <a:rPr lang="en-US" smtClean="0"/>
              <a:t>7</a:t>
            </a:fld>
            <a:endParaRPr lang="en-US"/>
          </a:p>
        </p:txBody>
      </p:sp>
    </p:spTree>
    <p:extLst>
      <p:ext uri="{BB962C8B-B14F-4D97-AF65-F5344CB8AC3E}">
        <p14:creationId xmlns:p14="http://schemas.microsoft.com/office/powerpoint/2010/main" val="33639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shot size allows the audience to focus solely on the conversation and not be distracted by anything else in the shot. These are also examples of over-the-shoulder shots.</a:t>
            </a:r>
            <a:endParaRPr lang="en-US" dirty="0"/>
          </a:p>
        </p:txBody>
      </p:sp>
      <p:sp>
        <p:nvSpPr>
          <p:cNvPr id="4" name="Slide Number Placeholder 3"/>
          <p:cNvSpPr>
            <a:spLocks noGrp="1"/>
          </p:cNvSpPr>
          <p:nvPr>
            <p:ph type="sldNum" sz="quarter" idx="10"/>
          </p:nvPr>
        </p:nvSpPr>
        <p:spPr/>
        <p:txBody>
          <a:bodyPr/>
          <a:lstStyle/>
          <a:p>
            <a:fld id="{D5C20AE9-DF01-9D49-8DD8-ABDEA628A238}" type="slidenum">
              <a:rPr lang="en-US" smtClean="0"/>
              <a:t>8</a:t>
            </a:fld>
            <a:endParaRPr lang="en-US"/>
          </a:p>
        </p:txBody>
      </p:sp>
    </p:spTree>
    <p:extLst>
      <p:ext uri="{BB962C8B-B14F-4D97-AF65-F5344CB8AC3E}">
        <p14:creationId xmlns:p14="http://schemas.microsoft.com/office/powerpoint/2010/main" val="1445157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close-up focuses on Krebs looking at the map and talking to Hitler. It is close enough to see the stress that he is experiencing.</a:t>
            </a:r>
          </a:p>
          <a:p>
            <a:r>
              <a:rPr lang="en-US" dirty="0" smtClean="0"/>
              <a:t>The close-up/cutaway that follows is a good compliment because now the audience is able to see what he is looking at.</a:t>
            </a:r>
            <a:endParaRPr lang="en-US" dirty="0"/>
          </a:p>
        </p:txBody>
      </p:sp>
      <p:sp>
        <p:nvSpPr>
          <p:cNvPr id="4" name="Slide Number Placeholder 3"/>
          <p:cNvSpPr>
            <a:spLocks noGrp="1"/>
          </p:cNvSpPr>
          <p:nvPr>
            <p:ph type="sldNum" sz="quarter" idx="10"/>
          </p:nvPr>
        </p:nvSpPr>
        <p:spPr/>
        <p:txBody>
          <a:bodyPr/>
          <a:lstStyle/>
          <a:p>
            <a:fld id="{D5C20AE9-DF01-9D49-8DD8-ABDEA628A238}" type="slidenum">
              <a:rPr lang="en-US" smtClean="0"/>
              <a:t>9</a:t>
            </a:fld>
            <a:endParaRPr lang="en-US"/>
          </a:p>
        </p:txBody>
      </p:sp>
    </p:spTree>
    <p:extLst>
      <p:ext uri="{BB962C8B-B14F-4D97-AF65-F5344CB8AC3E}">
        <p14:creationId xmlns:p14="http://schemas.microsoft.com/office/powerpoint/2010/main" val="1033323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extreme close-up highlights the sad, tired emotion in the man’s eyes.</a:t>
            </a:r>
          </a:p>
          <a:p>
            <a:r>
              <a:rPr lang="en-US" dirty="0" smtClean="0"/>
              <a:t>This extreme close-up allows us to see the details of the flower.</a:t>
            </a:r>
            <a:endParaRPr lang="en-US" dirty="0"/>
          </a:p>
        </p:txBody>
      </p:sp>
      <p:sp>
        <p:nvSpPr>
          <p:cNvPr id="4" name="Slide Number Placeholder 3"/>
          <p:cNvSpPr>
            <a:spLocks noGrp="1"/>
          </p:cNvSpPr>
          <p:nvPr>
            <p:ph type="sldNum" sz="quarter" idx="10"/>
          </p:nvPr>
        </p:nvSpPr>
        <p:spPr/>
        <p:txBody>
          <a:bodyPr/>
          <a:lstStyle/>
          <a:p>
            <a:fld id="{D5C20AE9-DF01-9D49-8DD8-ABDEA628A238}" type="slidenum">
              <a:rPr lang="en-US" smtClean="0"/>
              <a:t>10</a:t>
            </a:fld>
            <a:endParaRPr lang="en-US"/>
          </a:p>
        </p:txBody>
      </p:sp>
    </p:spTree>
    <p:extLst>
      <p:ext uri="{BB962C8B-B14F-4D97-AF65-F5344CB8AC3E}">
        <p14:creationId xmlns:p14="http://schemas.microsoft.com/office/powerpoint/2010/main" val="237002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low angle shot of Peter Parker shows that he has obtained power through becoming Spiderman.</a:t>
            </a:r>
            <a:endParaRPr lang="en-US" dirty="0"/>
          </a:p>
        </p:txBody>
      </p:sp>
      <p:sp>
        <p:nvSpPr>
          <p:cNvPr id="4" name="Slide Number Placeholder 3"/>
          <p:cNvSpPr>
            <a:spLocks noGrp="1"/>
          </p:cNvSpPr>
          <p:nvPr>
            <p:ph type="sldNum" sz="quarter" idx="10"/>
          </p:nvPr>
        </p:nvSpPr>
        <p:spPr/>
        <p:txBody>
          <a:bodyPr/>
          <a:lstStyle/>
          <a:p>
            <a:fld id="{D5C20AE9-DF01-9D49-8DD8-ABDEA628A238}" type="slidenum">
              <a:rPr lang="en-US" smtClean="0"/>
              <a:t>12</a:t>
            </a:fld>
            <a:endParaRPr lang="en-US"/>
          </a:p>
        </p:txBody>
      </p:sp>
    </p:spTree>
    <p:extLst>
      <p:ext uri="{BB962C8B-B14F-4D97-AF65-F5344CB8AC3E}">
        <p14:creationId xmlns:p14="http://schemas.microsoft.com/office/powerpoint/2010/main" val="3290618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high angle shot of this little girl shows that she is weak and scared.</a:t>
            </a:r>
            <a:endParaRPr lang="en-US" dirty="0"/>
          </a:p>
        </p:txBody>
      </p:sp>
      <p:sp>
        <p:nvSpPr>
          <p:cNvPr id="4" name="Slide Number Placeholder 3"/>
          <p:cNvSpPr>
            <a:spLocks noGrp="1"/>
          </p:cNvSpPr>
          <p:nvPr>
            <p:ph type="sldNum" sz="quarter" idx="10"/>
          </p:nvPr>
        </p:nvSpPr>
        <p:spPr/>
        <p:txBody>
          <a:bodyPr/>
          <a:lstStyle/>
          <a:p>
            <a:fld id="{D5C20AE9-DF01-9D49-8DD8-ABDEA628A238}" type="slidenum">
              <a:rPr lang="en-US" smtClean="0"/>
              <a:t>13</a:t>
            </a:fld>
            <a:endParaRPr lang="en-US"/>
          </a:p>
        </p:txBody>
      </p:sp>
    </p:spTree>
    <p:extLst>
      <p:ext uri="{BB962C8B-B14F-4D97-AF65-F5344CB8AC3E}">
        <p14:creationId xmlns:p14="http://schemas.microsoft.com/office/powerpoint/2010/main" val="3290618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20AE9-DF01-9D49-8DD8-ABDEA628A238}" type="slidenum">
              <a:rPr lang="en-US" smtClean="0"/>
              <a:t>14</a:t>
            </a:fld>
            <a:endParaRPr lang="en-US"/>
          </a:p>
        </p:txBody>
      </p:sp>
    </p:spTree>
    <p:extLst>
      <p:ext uri="{BB962C8B-B14F-4D97-AF65-F5344CB8AC3E}">
        <p14:creationId xmlns:p14="http://schemas.microsoft.com/office/powerpoint/2010/main" val="3290618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2/7/2017</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2/7/2017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2/7/2017</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2/7/2017</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2/7/2017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2/7/2017</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2/7/2017</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2/7/2017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2/7/2017</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2/7/2017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2/7/2017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2/7/2017</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Storyboarding</a:t>
            </a:r>
            <a:endParaRPr lang="en-US" dirty="0"/>
          </a:p>
        </p:txBody>
      </p:sp>
      <p:pic>
        <p:nvPicPr>
          <p:cNvPr id="4" name="Picture 3" descr="MCMonoBlu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6189" y="4486451"/>
            <a:ext cx="1493897" cy="1487625"/>
          </a:xfrm>
          <a:prstGeom prst="rect">
            <a:avLst/>
          </a:prstGeom>
        </p:spPr>
      </p:pic>
    </p:spTree>
    <p:extLst>
      <p:ext uri="{BB962C8B-B14F-4D97-AF65-F5344CB8AC3E}">
        <p14:creationId xmlns:p14="http://schemas.microsoft.com/office/powerpoint/2010/main" val="96271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Close-Up (ECU)</a:t>
            </a:r>
            <a:endParaRPr lang="en-US" dirty="0"/>
          </a:p>
        </p:txBody>
      </p:sp>
      <p:sp>
        <p:nvSpPr>
          <p:cNvPr id="3" name="Content Placeholder 2"/>
          <p:cNvSpPr>
            <a:spLocks noGrp="1"/>
          </p:cNvSpPr>
          <p:nvPr>
            <p:ph sz="quarter" idx="1"/>
          </p:nvPr>
        </p:nvSpPr>
        <p:spPr/>
        <p:txBody>
          <a:bodyPr/>
          <a:lstStyle/>
          <a:p>
            <a:r>
              <a:rPr lang="en-US" dirty="0" smtClean="0"/>
              <a:t>Draws extreme attention to an object, character or space.</a:t>
            </a:r>
          </a:p>
          <a:p>
            <a:r>
              <a:rPr lang="en-US" dirty="0" smtClean="0"/>
              <a:t>Subject fills the entire frame.</a:t>
            </a:r>
          </a:p>
          <a:p>
            <a:r>
              <a:rPr lang="en-US" dirty="0" smtClean="0"/>
              <a:t>Emotional/dramatic effect.</a:t>
            </a:r>
          </a:p>
          <a:p>
            <a:r>
              <a:rPr lang="en-US" dirty="0" smtClean="0"/>
              <a:t>Focuses on details.</a:t>
            </a:r>
            <a:endParaRPr lang="en-US" dirty="0"/>
          </a:p>
        </p:txBody>
      </p:sp>
      <p:pic>
        <p:nvPicPr>
          <p:cNvPr id="4" name="Picture 3" descr="ecu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17" y="4370917"/>
            <a:ext cx="3838222" cy="2159000"/>
          </a:xfrm>
          <a:prstGeom prst="rect">
            <a:avLst/>
          </a:prstGeom>
        </p:spPr>
      </p:pic>
      <p:pic>
        <p:nvPicPr>
          <p:cNvPr id="5" name="Picture 4" descr="flower.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14515" y="4159250"/>
            <a:ext cx="3313017" cy="2487083"/>
          </a:xfrm>
          <a:prstGeom prst="rect">
            <a:avLst/>
          </a:prstGeom>
        </p:spPr>
      </p:pic>
    </p:spTree>
    <p:extLst>
      <p:ext uri="{BB962C8B-B14F-4D97-AF65-F5344CB8AC3E}">
        <p14:creationId xmlns:p14="http://schemas.microsoft.com/office/powerpoint/2010/main" val="419329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Shot Angles</a:t>
            </a:r>
            <a:endParaRPr lang="en-US" dirty="0"/>
          </a:p>
        </p:txBody>
      </p:sp>
      <p:sp>
        <p:nvSpPr>
          <p:cNvPr id="3" name="Content Placeholder 2"/>
          <p:cNvSpPr>
            <a:spLocks noGrp="1"/>
          </p:cNvSpPr>
          <p:nvPr>
            <p:ph sz="quarter" idx="1"/>
          </p:nvPr>
        </p:nvSpPr>
        <p:spPr/>
        <p:txBody>
          <a:bodyPr/>
          <a:lstStyle/>
          <a:p>
            <a:r>
              <a:rPr lang="en-US" dirty="0" smtClean="0"/>
              <a:t>Usually has symbolic significance if it is not an eye-level shot.</a:t>
            </a:r>
          </a:p>
          <a:p>
            <a:r>
              <a:rPr lang="en-US" dirty="0" smtClean="0"/>
              <a:t>All previous examples were eye-level shots, which are neutral.</a:t>
            </a:r>
            <a:endParaRPr lang="en-US" dirty="0"/>
          </a:p>
        </p:txBody>
      </p:sp>
    </p:spTree>
    <p:extLst>
      <p:ext uri="{BB962C8B-B14F-4D97-AF65-F5344CB8AC3E}">
        <p14:creationId xmlns:p14="http://schemas.microsoft.com/office/powerpoint/2010/main" val="3521128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Angle</a:t>
            </a:r>
            <a:endParaRPr lang="en-US" dirty="0"/>
          </a:p>
        </p:txBody>
      </p:sp>
      <p:sp>
        <p:nvSpPr>
          <p:cNvPr id="3" name="Content Placeholder 2"/>
          <p:cNvSpPr>
            <a:spLocks noGrp="1"/>
          </p:cNvSpPr>
          <p:nvPr>
            <p:ph sz="quarter" idx="1"/>
          </p:nvPr>
        </p:nvSpPr>
        <p:spPr/>
        <p:txBody>
          <a:bodyPr/>
          <a:lstStyle/>
          <a:p>
            <a:r>
              <a:rPr lang="en-US" dirty="0"/>
              <a:t>The camera is below the subject facing </a:t>
            </a:r>
            <a:r>
              <a:rPr lang="en-US" dirty="0" smtClean="0"/>
              <a:t>up.</a:t>
            </a:r>
          </a:p>
          <a:p>
            <a:r>
              <a:rPr lang="en-US" dirty="0"/>
              <a:t>I</a:t>
            </a:r>
            <a:r>
              <a:rPr lang="en-US" dirty="0" smtClean="0"/>
              <a:t>mplies </a:t>
            </a:r>
            <a:r>
              <a:rPr lang="en-US" dirty="0"/>
              <a:t>that the subject is powerful or imposing.</a:t>
            </a:r>
          </a:p>
        </p:txBody>
      </p:sp>
      <p:pic>
        <p:nvPicPr>
          <p:cNvPr id="4" name="Picture 3" descr="spider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917" y="3308350"/>
            <a:ext cx="6324600" cy="2654300"/>
          </a:xfrm>
          <a:prstGeom prst="rect">
            <a:avLst/>
          </a:prstGeom>
        </p:spPr>
      </p:pic>
    </p:spTree>
    <p:extLst>
      <p:ext uri="{BB962C8B-B14F-4D97-AF65-F5344CB8AC3E}">
        <p14:creationId xmlns:p14="http://schemas.microsoft.com/office/powerpoint/2010/main" val="311412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Angle</a:t>
            </a:r>
            <a:endParaRPr lang="en-US" dirty="0"/>
          </a:p>
        </p:txBody>
      </p:sp>
      <p:sp>
        <p:nvSpPr>
          <p:cNvPr id="3" name="Content Placeholder 2"/>
          <p:cNvSpPr>
            <a:spLocks noGrp="1"/>
          </p:cNvSpPr>
          <p:nvPr>
            <p:ph sz="quarter" idx="1"/>
          </p:nvPr>
        </p:nvSpPr>
        <p:spPr/>
        <p:txBody>
          <a:bodyPr/>
          <a:lstStyle/>
          <a:p>
            <a:r>
              <a:rPr lang="en-US" dirty="0"/>
              <a:t>The camera is above the subject facing down</a:t>
            </a:r>
            <a:r>
              <a:rPr lang="en-US" dirty="0" smtClean="0"/>
              <a:t>.</a:t>
            </a:r>
          </a:p>
          <a:p>
            <a:r>
              <a:rPr lang="en-US" dirty="0" smtClean="0"/>
              <a:t>Implies </a:t>
            </a:r>
            <a:r>
              <a:rPr lang="en-US" dirty="0"/>
              <a:t>that the subject is powerless or weak.</a:t>
            </a:r>
          </a:p>
        </p:txBody>
      </p:sp>
      <p:pic>
        <p:nvPicPr>
          <p:cNvPr id="5" name="Picture 4" descr="highang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436" y="3323166"/>
            <a:ext cx="5373163" cy="2853267"/>
          </a:xfrm>
          <a:prstGeom prst="rect">
            <a:avLst/>
          </a:prstGeom>
        </p:spPr>
      </p:pic>
    </p:spTree>
    <p:extLst>
      <p:ext uri="{BB962C8B-B14F-4D97-AF65-F5344CB8AC3E}">
        <p14:creationId xmlns:p14="http://schemas.microsoft.com/office/powerpoint/2010/main" val="25330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Bird’s Eye View</a:t>
            </a:r>
            <a:endParaRPr lang="en-US" dirty="0"/>
          </a:p>
        </p:txBody>
      </p:sp>
      <p:sp>
        <p:nvSpPr>
          <p:cNvPr id="3" name="Content Placeholder 2"/>
          <p:cNvSpPr>
            <a:spLocks noGrp="1"/>
          </p:cNvSpPr>
          <p:nvPr>
            <p:ph sz="quarter" idx="1"/>
          </p:nvPr>
        </p:nvSpPr>
        <p:spPr/>
        <p:txBody>
          <a:bodyPr/>
          <a:lstStyle/>
          <a:p>
            <a:r>
              <a:rPr lang="en-US" dirty="0"/>
              <a:t>This feels like the audience is observing what’s going on from above. </a:t>
            </a:r>
            <a:endParaRPr lang="en-US" dirty="0" smtClean="0"/>
          </a:p>
          <a:p>
            <a:r>
              <a:rPr lang="en-US" dirty="0" smtClean="0"/>
              <a:t>Conveys a </a:t>
            </a:r>
            <a:r>
              <a:rPr lang="en-US" dirty="0"/>
              <a:t>lot of information in </a:t>
            </a:r>
            <a:r>
              <a:rPr lang="en-US" dirty="0" smtClean="0"/>
              <a:t>one, neutral shot.</a:t>
            </a:r>
            <a:endParaRPr lang="en-US" dirty="0"/>
          </a:p>
        </p:txBody>
      </p:sp>
      <p:pic>
        <p:nvPicPr>
          <p:cNvPr id="4" name="Picture 3" descr="birdsey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0" y="3401136"/>
            <a:ext cx="4193116" cy="3154179"/>
          </a:xfrm>
          <a:prstGeom prst="rect">
            <a:avLst/>
          </a:prstGeom>
        </p:spPr>
      </p:pic>
    </p:spTree>
    <p:extLst>
      <p:ext uri="{BB962C8B-B14F-4D97-AF65-F5344CB8AC3E}">
        <p14:creationId xmlns:p14="http://schemas.microsoft.com/office/powerpoint/2010/main" val="1908876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Point-of-View</a:t>
            </a:r>
            <a:endParaRPr lang="en-US" dirty="0"/>
          </a:p>
        </p:txBody>
      </p:sp>
      <p:sp>
        <p:nvSpPr>
          <p:cNvPr id="3" name="Content Placeholder 2"/>
          <p:cNvSpPr>
            <a:spLocks noGrp="1"/>
          </p:cNvSpPr>
          <p:nvPr>
            <p:ph sz="quarter" idx="1"/>
          </p:nvPr>
        </p:nvSpPr>
        <p:spPr/>
        <p:txBody>
          <a:bodyPr/>
          <a:lstStyle/>
          <a:p>
            <a:r>
              <a:rPr lang="en-US" dirty="0" smtClean="0"/>
              <a:t>Makes it seem as </a:t>
            </a:r>
            <a:r>
              <a:rPr lang="en-US" dirty="0"/>
              <a:t>though the camera is in the same position as the character’s </a:t>
            </a:r>
            <a:r>
              <a:rPr lang="en-US" dirty="0" smtClean="0"/>
              <a:t>eyes.</a:t>
            </a:r>
            <a:endParaRPr lang="en-US" dirty="0"/>
          </a:p>
        </p:txBody>
      </p:sp>
      <p:pic>
        <p:nvPicPr>
          <p:cNvPr id="5" name="Picture 4" descr="povbik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333" y="3038968"/>
            <a:ext cx="4402667" cy="2931928"/>
          </a:xfrm>
          <a:prstGeom prst="rect">
            <a:avLst/>
          </a:prstGeom>
        </p:spPr>
      </p:pic>
    </p:spTree>
    <p:extLst>
      <p:ext uri="{BB962C8B-B14F-4D97-AF65-F5344CB8AC3E}">
        <p14:creationId xmlns:p14="http://schemas.microsoft.com/office/powerpoint/2010/main" val="4009411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180</a:t>
            </a:r>
            <a:r>
              <a:rPr lang="en-US" b="1" dirty="0" smtClean="0"/>
              <a:t>° </a:t>
            </a:r>
            <a:r>
              <a:rPr lang="en-US" dirty="0"/>
              <a:t>Rule</a:t>
            </a:r>
            <a:r>
              <a:rPr lang="en-US" b="1" dirty="0" smtClean="0"/>
              <a:t> </a:t>
            </a:r>
            <a:endParaRPr lang="en-US" dirty="0"/>
          </a:p>
        </p:txBody>
      </p:sp>
      <p:pic>
        <p:nvPicPr>
          <p:cNvPr id="4" name="Content Placeholder 3" descr="180rule.png"/>
          <p:cNvPicPr>
            <a:picLocks noGrp="1" noChangeAspect="1"/>
          </p:cNvPicPr>
          <p:nvPr>
            <p:ph sz="quarter" idx="1"/>
          </p:nvPr>
        </p:nvPicPr>
        <p:blipFill>
          <a:blip r:embed="rId3">
            <a:extLst>
              <a:ext uri="{28A0092B-C50C-407E-A947-70E740481C1C}">
                <a14:useLocalDpi xmlns:a14="http://schemas.microsoft.com/office/drawing/2010/main" val="0"/>
              </a:ext>
            </a:extLst>
          </a:blip>
          <a:srcRect t="11091" b="11091"/>
          <a:stretch>
            <a:fillRect/>
          </a:stretch>
        </p:blipFill>
        <p:spPr>
          <a:xfrm>
            <a:off x="612648" y="1833033"/>
            <a:ext cx="8153400" cy="4495800"/>
          </a:xfrm>
        </p:spPr>
      </p:pic>
    </p:spTree>
    <p:extLst>
      <p:ext uri="{BB962C8B-B14F-4D97-AF65-F5344CB8AC3E}">
        <p14:creationId xmlns:p14="http://schemas.microsoft.com/office/powerpoint/2010/main" val="1162361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180</a:t>
            </a:r>
            <a:r>
              <a:rPr lang="en-US" b="1" dirty="0" smtClean="0"/>
              <a:t>° </a:t>
            </a:r>
            <a:r>
              <a:rPr lang="en-US" dirty="0"/>
              <a:t>Rule</a:t>
            </a:r>
            <a:r>
              <a:rPr lang="en-US" b="1" dirty="0" smtClean="0"/>
              <a:t> </a:t>
            </a:r>
            <a:endParaRPr lang="en-US" dirty="0"/>
          </a:p>
        </p:txBody>
      </p:sp>
      <p:pic>
        <p:nvPicPr>
          <p:cNvPr id="5" name="Picture 4" descr="corre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67" y="2315634"/>
            <a:ext cx="7239000" cy="1803400"/>
          </a:xfrm>
          <a:prstGeom prst="rect">
            <a:avLst/>
          </a:prstGeom>
        </p:spPr>
      </p:pic>
      <p:pic>
        <p:nvPicPr>
          <p:cNvPr id="6" name="Picture 5" descr="incorrec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0033" y="4845050"/>
            <a:ext cx="4864100" cy="1866900"/>
          </a:xfrm>
          <a:prstGeom prst="rect">
            <a:avLst/>
          </a:prstGeom>
        </p:spPr>
      </p:pic>
      <p:sp>
        <p:nvSpPr>
          <p:cNvPr id="7" name="TextBox 6"/>
          <p:cNvSpPr txBox="1"/>
          <p:nvPr/>
        </p:nvSpPr>
        <p:spPr>
          <a:xfrm>
            <a:off x="310684" y="1689556"/>
            <a:ext cx="1071966" cy="430887"/>
          </a:xfrm>
          <a:prstGeom prst="rect">
            <a:avLst/>
          </a:prstGeom>
          <a:noFill/>
        </p:spPr>
        <p:txBody>
          <a:bodyPr wrap="none" rtlCol="0">
            <a:spAutoFit/>
          </a:bodyPr>
          <a:lstStyle/>
          <a:p>
            <a:r>
              <a:rPr lang="en-US" sz="2200" dirty="0" smtClean="0"/>
              <a:t>Correct:</a:t>
            </a:r>
            <a:endParaRPr lang="en-US" sz="2200" dirty="0"/>
          </a:p>
        </p:txBody>
      </p:sp>
      <p:sp>
        <p:nvSpPr>
          <p:cNvPr id="8" name="TextBox 7"/>
          <p:cNvSpPr txBox="1"/>
          <p:nvPr/>
        </p:nvSpPr>
        <p:spPr>
          <a:xfrm>
            <a:off x="310684" y="4318913"/>
            <a:ext cx="1195535" cy="430887"/>
          </a:xfrm>
          <a:prstGeom prst="rect">
            <a:avLst/>
          </a:prstGeom>
          <a:noFill/>
        </p:spPr>
        <p:txBody>
          <a:bodyPr wrap="none" rtlCol="0">
            <a:spAutoFit/>
          </a:bodyPr>
          <a:lstStyle/>
          <a:p>
            <a:r>
              <a:rPr lang="en-US" sz="2200" dirty="0" smtClean="0"/>
              <a:t>Incorrect:</a:t>
            </a:r>
            <a:endParaRPr lang="en-US" sz="2200" dirty="0"/>
          </a:p>
        </p:txBody>
      </p:sp>
    </p:spTree>
    <p:extLst>
      <p:ext uri="{BB962C8B-B14F-4D97-AF65-F5344CB8AC3E}">
        <p14:creationId xmlns:p14="http://schemas.microsoft.com/office/powerpoint/2010/main" val="1258971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Movement</a:t>
            </a:r>
            <a:endParaRPr lang="en-US" dirty="0"/>
          </a:p>
        </p:txBody>
      </p:sp>
      <p:pic>
        <p:nvPicPr>
          <p:cNvPr id="4" name="Content Placeholder 3" descr="Screen Shot 2014-04-18 at 1.58.13 PM.png"/>
          <p:cNvPicPr>
            <a:picLocks noGrp="1" noChangeAspect="1"/>
          </p:cNvPicPr>
          <p:nvPr>
            <p:ph sz="quarter" idx="1"/>
          </p:nvPr>
        </p:nvPicPr>
        <p:blipFill>
          <a:blip r:embed="rId2" cstate="email">
            <a:extLst>
              <a:ext uri="{28A0092B-C50C-407E-A947-70E740481C1C}">
                <a14:useLocalDpi xmlns:a14="http://schemas.microsoft.com/office/drawing/2010/main" val="0"/>
              </a:ext>
            </a:extLst>
          </a:blip>
          <a:srcRect l="-22855" r="-22855"/>
          <a:stretch>
            <a:fillRect/>
          </a:stretch>
        </p:blipFill>
        <p:spPr>
          <a:xfrm>
            <a:off x="-223436" y="1515829"/>
            <a:ext cx="9515602" cy="5246921"/>
          </a:xfrm>
        </p:spPr>
      </p:pic>
    </p:spTree>
    <p:extLst>
      <p:ext uri="{BB962C8B-B14F-4D97-AF65-F5344CB8AC3E}">
        <p14:creationId xmlns:p14="http://schemas.microsoft.com/office/powerpoint/2010/main" val="866360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Storyboard</a:t>
            </a:r>
            <a:endParaRPr lang="en-US" dirty="0"/>
          </a:p>
        </p:txBody>
      </p:sp>
      <p:pic>
        <p:nvPicPr>
          <p:cNvPr id="4" name="Picture 3" descr="storyboardin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29518" y="1600200"/>
            <a:ext cx="3717433" cy="5007864"/>
          </a:xfrm>
          <a:prstGeom prst="rect">
            <a:avLst/>
          </a:prstGeom>
        </p:spPr>
      </p:pic>
    </p:spTree>
    <p:extLst>
      <p:ext uri="{BB962C8B-B14F-4D97-AF65-F5344CB8AC3E}">
        <p14:creationId xmlns:p14="http://schemas.microsoft.com/office/powerpoint/2010/main" val="2621736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I storyboard?</a:t>
            </a:r>
            <a:endParaRPr lang="en-US" dirty="0"/>
          </a:p>
        </p:txBody>
      </p:sp>
      <p:sp>
        <p:nvSpPr>
          <p:cNvPr id="3" name="Content Placeholder 2"/>
          <p:cNvSpPr>
            <a:spLocks noGrp="1"/>
          </p:cNvSpPr>
          <p:nvPr>
            <p:ph sz="quarter" idx="1"/>
          </p:nvPr>
        </p:nvSpPr>
        <p:spPr>
          <a:xfrm>
            <a:off x="172204" y="1612900"/>
            <a:ext cx="8153400" cy="4495800"/>
          </a:xfrm>
        </p:spPr>
        <p:txBody>
          <a:bodyPr/>
          <a:lstStyle/>
          <a:p>
            <a:r>
              <a:rPr lang="en-US" dirty="0" smtClean="0"/>
              <a:t>Planning saves time.</a:t>
            </a:r>
          </a:p>
          <a:p>
            <a:r>
              <a:rPr lang="en-US" dirty="0" smtClean="0"/>
              <a:t>Shares your vision.</a:t>
            </a:r>
          </a:p>
          <a:p>
            <a:r>
              <a:rPr lang="en-US" dirty="0" smtClean="0"/>
              <a:t>Film more effectively.</a:t>
            </a:r>
          </a:p>
          <a:p>
            <a:r>
              <a:rPr lang="en-US" dirty="0" smtClean="0"/>
              <a:t>Edit more effectively.</a:t>
            </a:r>
            <a:endParaRPr lang="en-US" dirty="0"/>
          </a:p>
        </p:txBody>
      </p:sp>
      <p:pic>
        <p:nvPicPr>
          <p:cNvPr id="4" name="Picture 3" descr="templat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70952" y="1968501"/>
            <a:ext cx="5050798" cy="3876586"/>
          </a:xfrm>
          <a:prstGeom prst="rect">
            <a:avLst/>
          </a:prstGeom>
        </p:spPr>
      </p:pic>
    </p:spTree>
    <p:extLst>
      <p:ext uri="{BB962C8B-B14F-4D97-AF65-F5344CB8AC3E}">
        <p14:creationId xmlns:p14="http://schemas.microsoft.com/office/powerpoint/2010/main" val="139241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Shot Sizes</a:t>
            </a:r>
            <a:endParaRPr lang="en-US" dirty="0"/>
          </a:p>
        </p:txBody>
      </p:sp>
      <p:sp>
        <p:nvSpPr>
          <p:cNvPr id="3" name="Content Placeholder 2"/>
          <p:cNvSpPr>
            <a:spLocks noGrp="1"/>
          </p:cNvSpPr>
          <p:nvPr>
            <p:ph sz="quarter" idx="1"/>
          </p:nvPr>
        </p:nvSpPr>
        <p:spPr/>
        <p:txBody>
          <a:bodyPr/>
          <a:lstStyle/>
          <a:p>
            <a:r>
              <a:rPr lang="en-US" dirty="0" smtClean="0"/>
              <a:t>Make it easier for the audience to follow the action.</a:t>
            </a:r>
          </a:p>
          <a:p>
            <a:r>
              <a:rPr lang="en-US" dirty="0" smtClean="0"/>
              <a:t>Symbolic meaning.</a:t>
            </a:r>
          </a:p>
          <a:p>
            <a:r>
              <a:rPr lang="en-US" dirty="0" smtClean="0"/>
              <a:t>Use the Rule of Thirds.</a:t>
            </a:r>
          </a:p>
          <a:p>
            <a:pPr marL="0" indent="0">
              <a:buNone/>
            </a:pPr>
            <a:endParaRPr lang="en-US" dirty="0"/>
          </a:p>
        </p:txBody>
      </p:sp>
      <p:pic>
        <p:nvPicPr>
          <p:cNvPr id="5" name="Picture 4" descr="3rds 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42434" y="3591817"/>
            <a:ext cx="3655483" cy="2053925"/>
          </a:xfrm>
          <a:prstGeom prst="rect">
            <a:avLst/>
          </a:prstGeom>
        </p:spPr>
      </p:pic>
      <p:pic>
        <p:nvPicPr>
          <p:cNvPr id="6" name="Picture 5" descr="3rds 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10666" y="3588250"/>
            <a:ext cx="3661833" cy="2057492"/>
          </a:xfrm>
          <a:prstGeom prst="rect">
            <a:avLst/>
          </a:prstGeom>
        </p:spPr>
      </p:pic>
    </p:spTree>
    <p:extLst>
      <p:ext uri="{BB962C8B-B14F-4D97-AF65-F5344CB8AC3E}">
        <p14:creationId xmlns:p14="http://schemas.microsoft.com/office/powerpoint/2010/main" val="427521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 Shot (WS)</a:t>
            </a:r>
            <a:endParaRPr lang="en-US" dirty="0"/>
          </a:p>
        </p:txBody>
      </p:sp>
      <p:sp>
        <p:nvSpPr>
          <p:cNvPr id="3" name="Content Placeholder 2"/>
          <p:cNvSpPr>
            <a:spLocks noGrp="1"/>
          </p:cNvSpPr>
          <p:nvPr>
            <p:ph sz="quarter" idx="1"/>
          </p:nvPr>
        </p:nvSpPr>
        <p:spPr/>
        <p:txBody>
          <a:bodyPr/>
          <a:lstStyle/>
          <a:p>
            <a:r>
              <a:rPr lang="en-US" dirty="0" smtClean="0"/>
              <a:t>Give the audience a big look at the location (establishing shot)</a:t>
            </a:r>
          </a:p>
          <a:p>
            <a:r>
              <a:rPr lang="en-US" dirty="0" smtClean="0"/>
              <a:t>Indicate the scope of the location</a:t>
            </a:r>
          </a:p>
          <a:p>
            <a:r>
              <a:rPr lang="en-US" dirty="0" smtClean="0"/>
              <a:t>Imply the character(s) are lost, out of control, or insignificant</a:t>
            </a:r>
          </a:p>
        </p:txBody>
      </p:sp>
    </p:spTree>
    <p:extLst>
      <p:ext uri="{BB962C8B-B14F-4D97-AF65-F5344CB8AC3E}">
        <p14:creationId xmlns:p14="http://schemas.microsoft.com/office/powerpoint/2010/main" val="18804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 Shot</a:t>
            </a:r>
            <a:endParaRPr lang="en-US" dirty="0"/>
          </a:p>
        </p:txBody>
      </p:sp>
      <p:pic>
        <p:nvPicPr>
          <p:cNvPr id="4" name="Picture 3"/>
          <p:cNvPicPr>
            <a:picLocks noChangeAspect="1"/>
          </p:cNvPicPr>
          <p:nvPr/>
        </p:nvPicPr>
        <p:blipFill>
          <a:blip r:embed="rId3"/>
          <a:stretch>
            <a:fillRect/>
          </a:stretch>
        </p:blipFill>
        <p:spPr>
          <a:xfrm>
            <a:off x="498929" y="1779587"/>
            <a:ext cx="4163418" cy="2706222"/>
          </a:xfrm>
          <a:prstGeom prst="rect">
            <a:avLst/>
          </a:prstGeom>
        </p:spPr>
      </p:pic>
      <p:pic>
        <p:nvPicPr>
          <p:cNvPr id="5" name="Picture 4"/>
          <p:cNvPicPr>
            <a:picLocks noChangeAspect="1"/>
          </p:cNvPicPr>
          <p:nvPr/>
        </p:nvPicPr>
        <p:blipFill>
          <a:blip r:embed="rId4"/>
          <a:stretch>
            <a:fillRect/>
          </a:stretch>
        </p:blipFill>
        <p:spPr>
          <a:xfrm>
            <a:off x="4009570" y="3831198"/>
            <a:ext cx="4836866" cy="2706222"/>
          </a:xfrm>
          <a:prstGeom prst="rect">
            <a:avLst/>
          </a:prstGeom>
        </p:spPr>
      </p:pic>
    </p:spTree>
    <p:extLst>
      <p:ext uri="{BB962C8B-B14F-4D97-AF65-F5344CB8AC3E}">
        <p14:creationId xmlns:p14="http://schemas.microsoft.com/office/powerpoint/2010/main" val="171161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 Shot</a:t>
            </a:r>
            <a:endParaRPr lang="en-US" dirty="0"/>
          </a:p>
        </p:txBody>
      </p:sp>
      <p:pic>
        <p:nvPicPr>
          <p:cNvPr id="4" name="Picture 3"/>
          <p:cNvPicPr>
            <a:picLocks noChangeAspect="1"/>
          </p:cNvPicPr>
          <p:nvPr/>
        </p:nvPicPr>
        <p:blipFill>
          <a:blip r:embed="rId3"/>
          <a:stretch>
            <a:fillRect/>
          </a:stretch>
        </p:blipFill>
        <p:spPr>
          <a:xfrm>
            <a:off x="410007" y="1856706"/>
            <a:ext cx="4006954" cy="2706222"/>
          </a:xfrm>
          <a:prstGeom prst="rect">
            <a:avLst/>
          </a:prstGeom>
        </p:spPr>
      </p:pic>
      <p:pic>
        <p:nvPicPr>
          <p:cNvPr id="5" name="Picture 4"/>
          <p:cNvPicPr>
            <a:picLocks noChangeAspect="1"/>
          </p:cNvPicPr>
          <p:nvPr/>
        </p:nvPicPr>
        <p:blipFill>
          <a:blip r:embed="rId4"/>
          <a:stretch>
            <a:fillRect/>
          </a:stretch>
        </p:blipFill>
        <p:spPr>
          <a:xfrm>
            <a:off x="4210377" y="3516051"/>
            <a:ext cx="4555671" cy="3020820"/>
          </a:xfrm>
          <a:prstGeom prst="rect">
            <a:avLst/>
          </a:prstGeom>
        </p:spPr>
      </p:pic>
    </p:spTree>
    <p:extLst>
      <p:ext uri="{BB962C8B-B14F-4D97-AF65-F5344CB8AC3E}">
        <p14:creationId xmlns:p14="http://schemas.microsoft.com/office/powerpoint/2010/main" val="999186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 Shot (MS)</a:t>
            </a:r>
            <a:endParaRPr lang="en-US" dirty="0"/>
          </a:p>
        </p:txBody>
      </p:sp>
      <p:sp>
        <p:nvSpPr>
          <p:cNvPr id="3" name="Content Placeholder 2"/>
          <p:cNvSpPr>
            <a:spLocks noGrp="1"/>
          </p:cNvSpPr>
          <p:nvPr>
            <p:ph sz="quarter" idx="1"/>
          </p:nvPr>
        </p:nvSpPr>
        <p:spPr/>
        <p:txBody>
          <a:bodyPr/>
          <a:lstStyle/>
          <a:p>
            <a:r>
              <a:rPr lang="en-US" dirty="0" smtClean="0"/>
              <a:t>Standard, general shot</a:t>
            </a:r>
          </a:p>
          <a:p>
            <a:r>
              <a:rPr lang="en-US" dirty="0" smtClean="0"/>
              <a:t>Used most often</a:t>
            </a:r>
            <a:endParaRPr lang="en-US" dirty="0"/>
          </a:p>
        </p:txBody>
      </p:sp>
      <p:pic>
        <p:nvPicPr>
          <p:cNvPr id="4" name="Picture 3"/>
          <p:cNvPicPr>
            <a:picLocks noChangeAspect="1"/>
          </p:cNvPicPr>
          <p:nvPr/>
        </p:nvPicPr>
        <p:blipFill>
          <a:blip r:embed="rId3"/>
          <a:stretch>
            <a:fillRect/>
          </a:stretch>
        </p:blipFill>
        <p:spPr>
          <a:xfrm>
            <a:off x="612648" y="3692071"/>
            <a:ext cx="3438738" cy="2287813"/>
          </a:xfrm>
          <a:prstGeom prst="rect">
            <a:avLst/>
          </a:prstGeom>
        </p:spPr>
      </p:pic>
      <p:pic>
        <p:nvPicPr>
          <p:cNvPr id="5" name="Picture 4"/>
          <p:cNvPicPr>
            <a:picLocks noChangeAspect="1"/>
          </p:cNvPicPr>
          <p:nvPr/>
        </p:nvPicPr>
        <p:blipFill>
          <a:blip r:embed="rId4"/>
          <a:stretch>
            <a:fillRect/>
          </a:stretch>
        </p:blipFill>
        <p:spPr>
          <a:xfrm>
            <a:off x="4517570" y="3692071"/>
            <a:ext cx="4396015" cy="2203014"/>
          </a:xfrm>
          <a:prstGeom prst="rect">
            <a:avLst/>
          </a:prstGeom>
        </p:spPr>
      </p:pic>
    </p:spTree>
    <p:extLst>
      <p:ext uri="{BB962C8B-B14F-4D97-AF65-F5344CB8AC3E}">
        <p14:creationId xmlns:p14="http://schemas.microsoft.com/office/powerpoint/2010/main" val="2798202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 Close-Up</a:t>
            </a:r>
            <a:endParaRPr lang="en-US" dirty="0"/>
          </a:p>
        </p:txBody>
      </p:sp>
      <p:sp>
        <p:nvSpPr>
          <p:cNvPr id="3" name="Content Placeholder 2"/>
          <p:cNvSpPr>
            <a:spLocks noGrp="1"/>
          </p:cNvSpPr>
          <p:nvPr>
            <p:ph sz="quarter" idx="1"/>
          </p:nvPr>
        </p:nvSpPr>
        <p:spPr>
          <a:xfrm>
            <a:off x="612648" y="1600200"/>
            <a:ext cx="4604935" cy="4495800"/>
          </a:xfrm>
        </p:spPr>
        <p:txBody>
          <a:bodyPr/>
          <a:lstStyle/>
          <a:p>
            <a:r>
              <a:rPr lang="en-US" dirty="0" smtClean="0"/>
              <a:t>In-between medium shot and a close-up.</a:t>
            </a:r>
          </a:p>
          <a:p>
            <a:r>
              <a:rPr lang="en-US" dirty="0" smtClean="0"/>
              <a:t>Focuses on a particular subject.</a:t>
            </a:r>
          </a:p>
          <a:p>
            <a:r>
              <a:rPr lang="en-US" dirty="0" smtClean="0"/>
              <a:t>Standard shot for face-to-face conversations.</a:t>
            </a:r>
            <a:endParaRPr lang="en-US" dirty="0"/>
          </a:p>
        </p:txBody>
      </p:sp>
      <p:pic>
        <p:nvPicPr>
          <p:cNvPr id="4" name="Picture 3" descr="inceptionconv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09075" y="1600200"/>
            <a:ext cx="3043636" cy="5016499"/>
          </a:xfrm>
          <a:prstGeom prst="rect">
            <a:avLst/>
          </a:prstGeom>
        </p:spPr>
      </p:pic>
    </p:spTree>
    <p:extLst>
      <p:ext uri="{BB962C8B-B14F-4D97-AF65-F5344CB8AC3E}">
        <p14:creationId xmlns:p14="http://schemas.microsoft.com/office/powerpoint/2010/main" val="804958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Close-Up (CU)</a:t>
            </a:r>
            <a:endParaRPr lang="en-US" dirty="0"/>
          </a:p>
        </p:txBody>
      </p:sp>
      <p:sp>
        <p:nvSpPr>
          <p:cNvPr id="3" name="Content Placeholder 2"/>
          <p:cNvSpPr>
            <a:spLocks noGrp="1"/>
          </p:cNvSpPr>
          <p:nvPr>
            <p:ph sz="quarter" idx="1"/>
          </p:nvPr>
        </p:nvSpPr>
        <p:spPr/>
        <p:txBody>
          <a:bodyPr/>
          <a:lstStyle/>
          <a:p>
            <a:r>
              <a:rPr lang="en-US" dirty="0" smtClean="0"/>
              <a:t>Draws specific, dramatic attention to an object, character, or space.</a:t>
            </a:r>
          </a:p>
          <a:p>
            <a:r>
              <a:rPr lang="en-US" dirty="0" smtClean="0"/>
              <a:t>Can serve as a cutaway, which is a compliment shot to show what a person is looking at.</a:t>
            </a:r>
            <a:endParaRPr lang="en-US" dirty="0"/>
          </a:p>
        </p:txBody>
      </p:sp>
      <p:pic>
        <p:nvPicPr>
          <p:cNvPr id="4" name="Picture 3" descr="closeup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707" y="3902857"/>
            <a:ext cx="3914314" cy="2193143"/>
          </a:xfrm>
          <a:prstGeom prst="rect">
            <a:avLst/>
          </a:prstGeom>
        </p:spPr>
      </p:pic>
      <p:pic>
        <p:nvPicPr>
          <p:cNvPr id="5" name="Picture 4" descr="closeup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72777" y="3901738"/>
            <a:ext cx="3993271" cy="2194262"/>
          </a:xfrm>
          <a:prstGeom prst="rect">
            <a:avLst/>
          </a:prstGeom>
        </p:spPr>
      </p:pic>
    </p:spTree>
    <p:extLst>
      <p:ext uri="{BB962C8B-B14F-4D97-AF65-F5344CB8AC3E}">
        <p14:creationId xmlns:p14="http://schemas.microsoft.com/office/powerpoint/2010/main" val="3851524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41</TotalTime>
  <Words>870</Words>
  <Application>Microsoft Office PowerPoint</Application>
  <PresentationFormat>On-screen Show (4:3)</PresentationFormat>
  <Paragraphs>79</Paragraphs>
  <Slides>19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Tw Cen MT</vt:lpstr>
      <vt:lpstr>Wingdings</vt:lpstr>
      <vt:lpstr>Wingdings 2</vt:lpstr>
      <vt:lpstr>Median</vt:lpstr>
      <vt:lpstr>Storyboarding</vt:lpstr>
      <vt:lpstr>Why should I storyboard?</vt:lpstr>
      <vt:lpstr>Shot Sizes</vt:lpstr>
      <vt:lpstr>Wide Shot (WS)</vt:lpstr>
      <vt:lpstr>Wide Shot</vt:lpstr>
      <vt:lpstr>Wide Shot</vt:lpstr>
      <vt:lpstr>Medium Shot (MS)</vt:lpstr>
      <vt:lpstr>Medium Close-Up</vt:lpstr>
      <vt:lpstr>Close-Up (CU)</vt:lpstr>
      <vt:lpstr>Extreme Close-Up (ECU)</vt:lpstr>
      <vt:lpstr>Shot Angles</vt:lpstr>
      <vt:lpstr>Low Angle</vt:lpstr>
      <vt:lpstr>High Angle</vt:lpstr>
      <vt:lpstr>Bird’s Eye View</vt:lpstr>
      <vt:lpstr>Point-of-View</vt:lpstr>
      <vt:lpstr>The 180° Rule </vt:lpstr>
      <vt:lpstr>The 180° Rule </vt:lpstr>
      <vt:lpstr>Camera Movement</vt:lpstr>
      <vt:lpstr>Example Storyboard</vt:lpstr>
    </vt:vector>
  </TitlesOfParts>
  <Company>The Pennsylvania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Storyboarding</dc:title>
  <dc:creator>Penn State</dc:creator>
  <cp:lastModifiedBy>Ricks, Linda</cp:lastModifiedBy>
  <cp:revision>9</cp:revision>
  <dcterms:created xsi:type="dcterms:W3CDTF">2014-03-26T17:06:26Z</dcterms:created>
  <dcterms:modified xsi:type="dcterms:W3CDTF">2017-02-07T15:42:50Z</dcterms:modified>
</cp:coreProperties>
</file>